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04" r:id="rId2"/>
  </p:sldMasterIdLst>
  <p:notesMasterIdLst>
    <p:notesMasterId r:id="rId23"/>
  </p:notesMasterIdLst>
  <p:sldIdLst>
    <p:sldId id="256" r:id="rId3"/>
    <p:sldId id="259" r:id="rId4"/>
    <p:sldId id="320" r:id="rId5"/>
    <p:sldId id="337" r:id="rId6"/>
    <p:sldId id="339" r:id="rId7"/>
    <p:sldId id="340" r:id="rId8"/>
    <p:sldId id="341" r:id="rId9"/>
    <p:sldId id="342" r:id="rId10"/>
    <p:sldId id="269" r:id="rId11"/>
    <p:sldId id="296" r:id="rId12"/>
    <p:sldId id="274" r:id="rId13"/>
    <p:sldId id="338" r:id="rId14"/>
    <p:sldId id="289" r:id="rId15"/>
    <p:sldId id="343" r:id="rId16"/>
    <p:sldId id="332" r:id="rId17"/>
    <p:sldId id="301" r:id="rId18"/>
    <p:sldId id="344" r:id="rId19"/>
    <p:sldId id="334" r:id="rId20"/>
    <p:sldId id="336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60"/>
  </p:normalViewPr>
  <p:slideViewPr>
    <p:cSldViewPr>
      <p:cViewPr>
        <p:scale>
          <a:sx n="80" d="100"/>
          <a:sy n="80" d="100"/>
        </p:scale>
        <p:origin x="-157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2458139571794"/>
          <c:y val="4.7607411460427969E-2"/>
          <c:w val="0.50547201104639172"/>
          <c:h val="0.65547331613365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 психо-речевого развития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10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положительная динамика психо-речевого развития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25312"/>
        <c:axId val="82347712"/>
      </c:barChart>
      <c:catAx>
        <c:axId val="40525312"/>
        <c:scaling>
          <c:orientation val="minMax"/>
        </c:scaling>
        <c:delete val="0"/>
        <c:axPos val="b"/>
        <c:majorTickMark val="out"/>
        <c:minorTickMark val="none"/>
        <c:tickLblPos val="nextTo"/>
        <c:crossAx val="82347712"/>
        <c:crosses val="autoZero"/>
        <c:auto val="1"/>
        <c:lblAlgn val="ctr"/>
        <c:lblOffset val="100"/>
        <c:noMultiLvlLbl val="0"/>
      </c:catAx>
      <c:valAx>
        <c:axId val="82347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525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D3044-026E-4D95-8762-601433D3479F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F7FCA-2778-4C06-A866-D44B40E41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2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6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3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5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4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5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7689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07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57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08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6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5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7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65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8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4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478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9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6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9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3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00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937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6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12.04.2021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3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70" y="438147"/>
            <a:ext cx="820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Структурное подразделение детский сад «Ягодка» государственного бюджетного общеобразовательного учреждения Самарской области средней общеобразовательной школы № 11 города </a:t>
            </a:r>
            <a:r>
              <a:rPr lang="ru-RU" sz="1600" dirty="0" err="1"/>
              <a:t>Кинеля</a:t>
            </a:r>
            <a:r>
              <a:rPr lang="ru-RU" sz="1600" dirty="0"/>
              <a:t> городского округа </a:t>
            </a:r>
            <a:r>
              <a:rPr lang="ru-RU" sz="1600" dirty="0" err="1"/>
              <a:t>Кинель</a:t>
            </a:r>
            <a:r>
              <a:rPr lang="ru-RU" sz="1600" dirty="0"/>
              <a:t> Самарской области </a:t>
            </a:r>
          </a:p>
        </p:txBody>
      </p:sp>
      <p:pic>
        <p:nvPicPr>
          <p:cNvPr id="1026" name="Picture 2" descr="E:\Фото 2016\фото16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755" y="1700808"/>
            <a:ext cx="3333564" cy="4444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2060848"/>
            <a:ext cx="4631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Доступная среда для воспитанников с ограниченными возможностями здоровья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017-2018\фото телефон\Пособия\2018-03-30 12-52-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56" b="3798"/>
          <a:stretch/>
        </p:blipFill>
        <p:spPr bwMode="auto">
          <a:xfrm>
            <a:off x="7074396" y="2437012"/>
            <a:ext cx="1547657" cy="15816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2017-2018\фото телефон\Пособия\2018-03-30 12-49-5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1" t="25808" r="9640" b="13824"/>
          <a:stretch/>
        </p:blipFill>
        <p:spPr bwMode="auto">
          <a:xfrm flipH="1">
            <a:off x="395536" y="404664"/>
            <a:ext cx="1905103" cy="1980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2019-2020\МЕРОПРИЯТИЯ 2019\логопедический проект\Фото к проекту\IMG_20191125_10490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9" t="4787" r="6182"/>
          <a:stretch/>
        </p:blipFill>
        <p:spPr bwMode="auto">
          <a:xfrm rot="5400000">
            <a:off x="449453" y="2843599"/>
            <a:ext cx="1797268" cy="2565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2017-2018\фото телефон\Пособия\2018-03-30 12-53-1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8" t="10420" r="7145"/>
          <a:stretch/>
        </p:blipFill>
        <p:spPr bwMode="auto">
          <a:xfrm rot="5400000">
            <a:off x="3766055" y="944979"/>
            <a:ext cx="1774427" cy="250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2017-2018\фото телефон\Пособия\2018-03-30 12-53-3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423" r="13037"/>
          <a:stretch/>
        </p:blipFill>
        <p:spPr bwMode="auto">
          <a:xfrm rot="5400000">
            <a:off x="6564836" y="-243634"/>
            <a:ext cx="1717972" cy="243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2017-2018\фото телефон\Пособия\2018-03-30 12-50-3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96" t="14588" r="20405" b="15963"/>
          <a:stretch/>
        </p:blipFill>
        <p:spPr bwMode="auto">
          <a:xfrm>
            <a:off x="7596336" y="4653814"/>
            <a:ext cx="1248798" cy="1990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606" y="2385387"/>
            <a:ext cx="1744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dirty="0" err="1" smtClean="0"/>
              <a:t>Логокуб</a:t>
            </a:r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«Кто, что делает?»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5238" y="5004155"/>
            <a:ext cx="2618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Настольная дидактическая </a:t>
            </a:r>
          </a:p>
          <a:p>
            <a:pPr algn="ctr"/>
            <a:r>
              <a:rPr lang="ru-RU" sz="1600" dirty="0" smtClean="0"/>
              <a:t>игра-</a:t>
            </a:r>
            <a:r>
              <a:rPr lang="ru-RU" sz="1600" dirty="0" err="1" smtClean="0"/>
              <a:t>ходилка</a:t>
            </a:r>
            <a:endParaRPr lang="ru-RU" sz="1600" dirty="0" smtClean="0"/>
          </a:p>
          <a:p>
            <a:pPr algn="ctr"/>
            <a:r>
              <a:rPr lang="ru-RU" sz="1600" dirty="0" smtClean="0"/>
              <a:t>« Помоги </a:t>
            </a:r>
            <a:r>
              <a:rPr lang="ru-RU" sz="1600" dirty="0" err="1" smtClean="0"/>
              <a:t>Электроше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24352" y="404213"/>
            <a:ext cx="2472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Звуковые дорожки </a:t>
            </a:r>
          </a:p>
          <a:p>
            <a:pPr algn="ctr"/>
            <a:r>
              <a:rPr lang="ru-RU" sz="1600" dirty="0" smtClean="0"/>
              <a:t>«Прогулка цыпленка </a:t>
            </a:r>
            <a:r>
              <a:rPr lang="ru-RU" sz="1600" dirty="0" err="1" smtClean="0"/>
              <a:t>Цып</a:t>
            </a:r>
            <a:r>
              <a:rPr lang="ru-RU" sz="1600" dirty="0" smtClean="0"/>
              <a:t>»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 smtClean="0"/>
              <a:t>«Накорми коровку»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2029216"/>
            <a:ext cx="2502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Пособие «Звуковые часы»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471345" y="4204016"/>
            <a:ext cx="267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Пособие «Веселый ветерок»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268023"/>
            <a:ext cx="2018822" cy="151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876" y="5285632"/>
            <a:ext cx="1811388" cy="135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203848" y="3227814"/>
            <a:ext cx="3168352" cy="9762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Авторские дидактические пособия для занятий с детьми с ТНР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7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0"/>
          <a:stretch/>
        </p:blipFill>
        <p:spPr bwMode="auto">
          <a:xfrm>
            <a:off x="47068" y="0"/>
            <a:ext cx="3007276" cy="268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89792"/>
            <a:ext cx="2266486" cy="271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8" y="3466735"/>
            <a:ext cx="3177191" cy="250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316" y="3742835"/>
            <a:ext cx="3297684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64" y="1816703"/>
            <a:ext cx="3106124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94" y="2697608"/>
            <a:ext cx="324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Диагностика эмоционального благополучия «Два дома»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4344" y="116632"/>
            <a:ext cx="3245848" cy="1224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Индивидуальная  и подгрупповая образовательная деятельность </a:t>
            </a:r>
          </a:p>
          <a:p>
            <a:pPr algn="ctr"/>
            <a:r>
              <a:rPr lang="ru-RU" sz="1600" dirty="0"/>
              <a:t>педагога-психолога с детьми с </a:t>
            </a:r>
            <a:r>
              <a:rPr lang="ru-RU" sz="1600" dirty="0" smtClean="0"/>
              <a:t>ЗПР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1311" y="599486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Упражнение на развитие </a:t>
            </a:r>
            <a:r>
              <a:rPr lang="ru-RU" sz="1400" dirty="0" err="1" smtClean="0"/>
              <a:t>эмпатии</a:t>
            </a:r>
            <a:r>
              <a:rPr lang="ru-RU" sz="1400" dirty="0" smtClean="0"/>
              <a:t> «Поделись эмоцией»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41057" y="4457381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Игра на воображение «Ветерок»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3004171"/>
            <a:ext cx="233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Игра с песком на снятие эмоционального напряжения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220251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Игра на развитие воображение «Придумай сказку»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946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3608" y="404664"/>
            <a:ext cx="720080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Образовательная </a:t>
            </a:r>
            <a:r>
              <a:rPr lang="ru-RU" dirty="0"/>
              <a:t>деятельность </a:t>
            </a:r>
            <a:r>
              <a:rPr lang="ru-RU" dirty="0" smtClean="0"/>
              <a:t> с ребенком-инвалидом</a:t>
            </a:r>
          </a:p>
          <a:p>
            <a:pPr algn="ctr"/>
            <a:r>
              <a:rPr lang="ru-RU" dirty="0" smtClean="0"/>
              <a:t> (умственная отсталость)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732" y="1635941"/>
            <a:ext cx="1656184" cy="221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502" y="2837358"/>
            <a:ext cx="1624611" cy="2098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802" y="2829286"/>
            <a:ext cx="1740844" cy="225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766" y="4538288"/>
            <a:ext cx="1655284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813" y="2837358"/>
            <a:ext cx="1572299" cy="22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946" y="5341114"/>
            <a:ext cx="2025130" cy="1516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036" y="5212853"/>
            <a:ext cx="1940519" cy="1678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60" y="2148471"/>
            <a:ext cx="1596695" cy="2545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69" y="4538288"/>
            <a:ext cx="1651633" cy="220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0800" y="2384099"/>
            <a:ext cx="328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Артикуляционная гимнастика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416766" y="1397671"/>
            <a:ext cx="1624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Пескотерапия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250113" y="4015068"/>
            <a:ext cx="189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Развитие мелкой моторики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412776"/>
            <a:ext cx="1911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Развитие эмоционального интеллекта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91786" y="5056388"/>
            <a:ext cx="152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Игротерапия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155" y="2829286"/>
            <a:ext cx="1624611" cy="2098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455" y="2821214"/>
            <a:ext cx="1740844" cy="225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466" y="2829286"/>
            <a:ext cx="1572299" cy="22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13" y="2140399"/>
            <a:ext cx="1596695" cy="2545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6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\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707" y="4504431"/>
            <a:ext cx="2960770" cy="207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0075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1532389"/>
            <a:ext cx="3044387" cy="228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4" y="4362420"/>
            <a:ext cx="3149091" cy="236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5" y="1597257"/>
            <a:ext cx="3149091" cy="237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1797" y="968316"/>
            <a:ext cx="2773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Музыкальный руководитель </a:t>
            </a:r>
          </a:p>
          <a:p>
            <a:pPr algn="ctr"/>
            <a:r>
              <a:rPr lang="ru-RU" sz="1600" dirty="0" smtClean="0"/>
              <a:t>развивает музыкальный слух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791367" y="4123447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Беседа о здоровье с медсестрой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4953" y="4061892"/>
            <a:ext cx="385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Воспитатели развивает мелкую моторику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10286" y="1122088"/>
            <a:ext cx="338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Инструктор по физической культуре </a:t>
            </a:r>
          </a:p>
          <a:p>
            <a:pPr algn="ctr"/>
            <a:r>
              <a:rPr lang="ru-RU" sz="1600" dirty="0"/>
              <a:t>р</a:t>
            </a:r>
            <a:r>
              <a:rPr lang="ru-RU" sz="1600" dirty="0" smtClean="0"/>
              <a:t>азвивает общую моторику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35696" y="132130"/>
            <a:ext cx="5540396" cy="704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Взаимодействие специалистов с </a:t>
            </a:r>
            <a:r>
              <a:rPr lang="ru-RU" sz="2000" dirty="0"/>
              <a:t>детьми с ОВЗ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Фото 2016\Фото в школу\Спортивные соревнования в п. Комсомольски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62" y="915907"/>
            <a:ext cx="2584388" cy="19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мои документы\Флешка К\фото Кораблева\DSC0153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9" t="30043" r="20249"/>
          <a:stretch/>
        </p:blipFill>
        <p:spPr bwMode="auto">
          <a:xfrm>
            <a:off x="306862" y="3861048"/>
            <a:ext cx="2769635" cy="21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мои документы\Флешка К\фото Кораблева\DSCN842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76" b="19579"/>
          <a:stretch/>
        </p:blipFill>
        <p:spPr bwMode="auto">
          <a:xfrm>
            <a:off x="6475511" y="915907"/>
            <a:ext cx="2466832" cy="18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мои документы\фото2\фото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13" r="13702"/>
          <a:stretch/>
        </p:blipFill>
        <p:spPr bwMode="auto">
          <a:xfrm>
            <a:off x="6516216" y="3573016"/>
            <a:ext cx="2395675" cy="23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691680" y="48548"/>
            <a:ext cx="5688632" cy="644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Спортивные и оздоровительные мероприятия</a:t>
            </a:r>
          </a:p>
          <a:p>
            <a:pPr algn="ctr"/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035" y="1781390"/>
            <a:ext cx="2709912" cy="214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035" y="4235012"/>
            <a:ext cx="2803574" cy="239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0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61"/>
          <a:stretch/>
        </p:blipFill>
        <p:spPr bwMode="auto">
          <a:xfrm>
            <a:off x="300048" y="1580936"/>
            <a:ext cx="2760286" cy="205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61" y="866211"/>
            <a:ext cx="2940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Акция к международному Дню </a:t>
            </a:r>
          </a:p>
          <a:p>
            <a:pPr algn="ctr"/>
            <a:r>
              <a:rPr lang="ru-RU" sz="1600" dirty="0" smtClean="0"/>
              <a:t>инвалида «Сильные духом»</a:t>
            </a:r>
            <a:endParaRPr lang="ru-RU" sz="16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92916" y="188641"/>
            <a:ext cx="3024336" cy="513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Социальные акции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338" y="3830619"/>
            <a:ext cx="216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Акция «Посади дерево (кустарник, цветок)»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61" y="4437112"/>
            <a:ext cx="2400509" cy="179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07282"/>
            <a:ext cx="2244030" cy="187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325" y="1361229"/>
            <a:ext cx="2848296" cy="2496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50757" y="927453"/>
            <a:ext cx="318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Акция к международному Дню защиты</a:t>
            </a:r>
          </a:p>
          <a:p>
            <a:pPr algn="ctr"/>
            <a:r>
              <a:rPr lang="ru-RU" sz="1400" dirty="0" smtClean="0"/>
              <a:t> водных ресурсов «Вода - жизнь»</a:t>
            </a:r>
            <a:endParaRPr lang="ru-RU" sz="14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61"/>
          <a:stretch/>
        </p:blipFill>
        <p:spPr bwMode="auto">
          <a:xfrm>
            <a:off x="4582076" y="4226129"/>
            <a:ext cx="1569699" cy="20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84409" y="3830222"/>
            <a:ext cx="3133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Акция «Бессмертная эскадрилья»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84056" y="762523"/>
            <a:ext cx="3412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Акция –</a:t>
            </a:r>
            <a:r>
              <a:rPr lang="ru-RU" sz="1200" dirty="0" err="1"/>
              <a:t>флешмоб</a:t>
            </a:r>
            <a:r>
              <a:rPr lang="ru-RU" sz="1200" dirty="0"/>
              <a:t> </a:t>
            </a:r>
            <a:r>
              <a:rPr lang="ru-RU" sz="1200" dirty="0" smtClean="0"/>
              <a:t>к международному Дню Защиты детей</a:t>
            </a:r>
            <a:endParaRPr lang="ru-RU" sz="1200" dirty="0"/>
          </a:p>
          <a:p>
            <a:pPr algn="ctr"/>
            <a:r>
              <a:rPr lang="ru-RU" sz="1200" dirty="0"/>
              <a:t>«Должны смеяться дети»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861" y="1580936"/>
            <a:ext cx="2802509" cy="205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563" y="4226129"/>
            <a:ext cx="1557461" cy="20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617211" y="3927439"/>
            <a:ext cx="2368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Акция </a:t>
            </a:r>
            <a:r>
              <a:rPr lang="ru-RU" sz="1600" dirty="0" smtClean="0"/>
              <a:t>«Научись плавать»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592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288315"/>
            <a:ext cx="8352928" cy="566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Модули </a:t>
            </a:r>
            <a:r>
              <a:rPr lang="ru-RU" sz="2000" dirty="0"/>
              <a:t>взаимодействия с семьями, имеющих детей с </a:t>
            </a:r>
            <a:r>
              <a:rPr lang="ru-RU" sz="2000" dirty="0" smtClean="0"/>
              <a:t>ОВЗ</a:t>
            </a:r>
            <a:endParaRPr lang="ru-RU" sz="2000" dirty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020" y="1336212"/>
            <a:ext cx="4374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Служба ранней помощи клуб «Солнышко»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5" y="1862181"/>
            <a:ext cx="3151377" cy="21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40" y="4186463"/>
            <a:ext cx="3024336" cy="226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651" y="1628800"/>
            <a:ext cx="39687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56372" y="1151546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Семейные педсоветы  (он-</a:t>
            </a:r>
            <a:r>
              <a:rPr lang="ru-RU" dirty="0" err="1"/>
              <a:t>лайн</a:t>
            </a:r>
            <a:r>
              <a:rPr lang="ru-RU" dirty="0"/>
              <a:t>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809" y="3964676"/>
            <a:ext cx="232886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400" y="4797152"/>
            <a:ext cx="2209071" cy="165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2921" y="4161030"/>
            <a:ext cx="289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Индивидуально-подгрупповые </a:t>
            </a:r>
          </a:p>
          <a:p>
            <a:pPr algn="ctr"/>
            <a:r>
              <a:rPr lang="ru-RU" sz="1600" dirty="0" smtClean="0"/>
              <a:t>консультации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828380"/>
            <a:ext cx="8064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I модуль – организация практической и консультативной помощи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409" y="1862181"/>
            <a:ext cx="3151377" cy="21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94" y="4186463"/>
            <a:ext cx="3024336" cy="226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005" y="1628800"/>
            <a:ext cx="39687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163" y="3964676"/>
            <a:ext cx="232886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4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594" y="1914529"/>
            <a:ext cx="4082883" cy="269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4" t="13336"/>
          <a:stretch/>
        </p:blipFill>
        <p:spPr bwMode="auto">
          <a:xfrm>
            <a:off x="5381839" y="959046"/>
            <a:ext cx="2889676" cy="2366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088" y="1216515"/>
            <a:ext cx="4351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Консультация  учителя-логопеда для родителей </a:t>
            </a:r>
          </a:p>
          <a:p>
            <a:pPr algn="ctr"/>
            <a:r>
              <a:rPr lang="ru-RU" sz="1600" dirty="0" smtClean="0"/>
              <a:t>на тему  «Внимательные ушки»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40677" y="62049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КВН  </a:t>
            </a:r>
            <a:r>
              <a:rPr lang="ru-RU" sz="1600" dirty="0"/>
              <a:t>на тему  </a:t>
            </a:r>
            <a:r>
              <a:rPr lang="ru-RU" sz="1600" dirty="0" smtClean="0"/>
              <a:t>«По дорогам сказок»</a:t>
            </a:r>
            <a:endParaRPr lang="ru-RU" sz="1600" dirty="0"/>
          </a:p>
        </p:txBody>
      </p:sp>
      <p:pic>
        <p:nvPicPr>
          <p:cNvPr id="2050" name="Picture 2" descr="C:\Users\Детский сад\Downloads\IMG_20200326_09235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3"/>
          <a:stretch/>
        </p:blipFill>
        <p:spPr bwMode="auto">
          <a:xfrm>
            <a:off x="5381838" y="4005063"/>
            <a:ext cx="2574537" cy="2817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8909" y="3420288"/>
            <a:ext cx="2962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Индивидуальные консультации </a:t>
            </a:r>
          </a:p>
          <a:p>
            <a:pPr algn="ctr"/>
            <a:r>
              <a:rPr lang="ru-RU" sz="1600" dirty="0" smtClean="0"/>
              <a:t>учителя-логопеда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50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II модуль – организация открытого образовательного пространства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57301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III модуль - деятельность экспериментальной площадки детского сада с включением в их деятельность родителей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96062"/>
            <a:ext cx="2880320" cy="24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739" y="1441747"/>
            <a:ext cx="2754458" cy="195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4015" y="856972"/>
            <a:ext cx="1999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Инклюзивный театр </a:t>
            </a:r>
            <a:endParaRPr lang="ru-RU" sz="1600" dirty="0" smtClean="0"/>
          </a:p>
          <a:p>
            <a:pPr algn="ctr"/>
            <a:r>
              <a:rPr lang="ru-RU" sz="1600" dirty="0" smtClean="0"/>
              <a:t>«</a:t>
            </a:r>
            <a:r>
              <a:rPr lang="ru-RU" sz="1600" dirty="0"/>
              <a:t>Весёлые глазки»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5800" y="4222658"/>
            <a:ext cx="4283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«Клуб </a:t>
            </a:r>
            <a:r>
              <a:rPr lang="ru-RU" sz="1600" dirty="0" smtClean="0"/>
              <a:t> любящих </a:t>
            </a:r>
            <a:r>
              <a:rPr lang="ru-RU" sz="1600" dirty="0"/>
              <a:t>и заботливых родителей»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319294"/>
            <a:ext cx="3376584" cy="22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060" y="4556650"/>
            <a:ext cx="2672357" cy="206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936" y="1050563"/>
            <a:ext cx="3130553" cy="23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4168" y="804318"/>
            <a:ext cx="2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Показ открытого занятия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949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12" y="941011"/>
            <a:ext cx="3709685" cy="2755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899" y="1035186"/>
            <a:ext cx="3166127" cy="267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632" y="4130099"/>
            <a:ext cx="3741874" cy="279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31" y="4160227"/>
            <a:ext cx="3402976" cy="255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0587" y="475692"/>
            <a:ext cx="2928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prstClr val="black"/>
                </a:solidFill>
              </a:rPr>
              <a:t>Логоритмическое</a:t>
            </a:r>
            <a:r>
              <a:rPr lang="ru-RU" sz="1600" dirty="0" smtClean="0">
                <a:solidFill>
                  <a:prstClr val="black"/>
                </a:solidFill>
              </a:rPr>
              <a:t> упражнение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«У жирафа пятна, пятна»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38" y="3782269"/>
            <a:ext cx="4808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Игровое упражнение  «Дрессированные животные</a:t>
            </a:r>
            <a:r>
              <a:rPr lang="ru-RU" sz="1200" dirty="0" smtClean="0">
                <a:solidFill>
                  <a:prstClr val="black"/>
                </a:solidFill>
              </a:rPr>
              <a:t>»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4857" y="598803"/>
            <a:ext cx="2606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Спортивные соревнования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0865" y="3578707"/>
            <a:ext cx="3867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Игровое  соревновательное упражнение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«Кто больше найдет отличия»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752" y="59536"/>
            <a:ext cx="8709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IV модуль - организация совместного досуга с семьями воспитанников </a:t>
            </a:r>
          </a:p>
        </p:txBody>
      </p:sp>
    </p:spTree>
    <p:extLst>
      <p:ext uri="{BB962C8B-B14F-4D97-AF65-F5344CB8AC3E}">
        <p14:creationId xmlns:p14="http://schemas.microsoft.com/office/powerpoint/2010/main" val="17336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ownloads\IMG_20200324_092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60025"/>
            <a:ext cx="2178068" cy="2904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19"/>
          <a:stretch/>
        </p:blipFill>
        <p:spPr bwMode="auto">
          <a:xfrm>
            <a:off x="259540" y="620688"/>
            <a:ext cx="2946850" cy="286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Детский сад\Downloads\IMG_20200325_1315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29" y="4030933"/>
            <a:ext cx="3276872" cy="245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етский сад\Downloads\IMG_20200326_131642 (1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40"/>
          <a:stretch/>
        </p:blipFill>
        <p:spPr bwMode="auto">
          <a:xfrm>
            <a:off x="6084168" y="3713120"/>
            <a:ext cx="2736305" cy="309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6390" y="5168726"/>
            <a:ext cx="3165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Музыкально-спортивный зал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742619" y="1418022"/>
            <a:ext cx="2371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Кабинет учителя-логопеда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Кабинет педагога-психолога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48272" y="3263385"/>
            <a:ext cx="4896544" cy="986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Материально-техническое </a:t>
            </a:r>
            <a:r>
              <a:rPr lang="ru-RU" dirty="0"/>
              <a:t>обеспечение и оснащенность образовательного процесса с детьми с ОВЗ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4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60648"/>
            <a:ext cx="2291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в школу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2573063" cy="18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98072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Итоги коррекционно-развивающей работы с детьми с ОВЗ на этапе завершения </a:t>
            </a:r>
          </a:p>
          <a:p>
            <a:pPr algn="ctr"/>
            <a:r>
              <a:rPr lang="ru-RU" sz="1600" dirty="0" smtClean="0"/>
              <a:t>дошкольного образования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72980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Экскурсия в школу</a:t>
            </a:r>
            <a:endParaRPr lang="ru-RU" sz="1600" dirty="0"/>
          </a:p>
        </p:txBody>
      </p:sp>
      <p:pic>
        <p:nvPicPr>
          <p:cNvPr id="16387" name="Picture 3" descr="G:\ФОТО\Просмотр обучающего вебинар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6413"/>
            <a:ext cx="2605222" cy="2212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2" y="980728"/>
            <a:ext cx="293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Психолог-педагогический консилиум детского сада</a:t>
            </a:r>
            <a:endParaRPr lang="ru-RU" sz="16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9891767"/>
              </p:ext>
            </p:extLst>
          </p:nvPr>
        </p:nvGraphicFramePr>
        <p:xfrm>
          <a:off x="3851920" y="1702056"/>
          <a:ext cx="5040560" cy="405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23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332656"/>
            <a:ext cx="4127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Центры детской деятельности в группах</a:t>
            </a:r>
            <a:endParaRPr lang="ru-RU" dirty="0"/>
          </a:p>
        </p:txBody>
      </p:sp>
      <p:pic>
        <p:nvPicPr>
          <p:cNvPr id="1033" name="Picture 9" descr="C:\Users\Детский сад\Downloads\IMG_20200330_1534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1" b="13539"/>
          <a:stretch/>
        </p:blipFill>
        <p:spPr bwMode="auto">
          <a:xfrm>
            <a:off x="238340" y="1063121"/>
            <a:ext cx="2046101" cy="1945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Детский сад\Downloads\IMG_20200330_1535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937124"/>
            <a:ext cx="2011546" cy="268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208" y="944789"/>
            <a:ext cx="1979493" cy="264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87626" y="693789"/>
            <a:ext cx="2471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Патриотический уголок</a:t>
            </a:r>
            <a:endParaRPr lang="ru-RU" sz="1200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195743" cy="2542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45262" y="563488"/>
            <a:ext cx="27849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Центр: «Конструируем вместе»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9143" y="351884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Центр сенсомоторного      развития:     «Ловкие пальчики»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70198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Учебная зона</a:t>
            </a:r>
            <a:endParaRPr lang="ru-RU" sz="1200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41" y="4266406"/>
            <a:ext cx="2769215" cy="166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439" y="4257506"/>
            <a:ext cx="1604863" cy="14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41" y="4293096"/>
            <a:ext cx="2065800" cy="15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02996" y="3611175"/>
            <a:ext cx="2686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200" dirty="0"/>
              <a:t>Центр  математического развития </a:t>
            </a:r>
          </a:p>
          <a:p>
            <a:pPr algn="ctr"/>
            <a:r>
              <a:rPr lang="ru-RU" sz="1200" dirty="0"/>
              <a:t>«Думаем, решаем»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88562" y="663025"/>
            <a:ext cx="1727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Центр природы</a:t>
            </a:r>
            <a:r>
              <a:rPr lang="ru-RU" sz="1200" dirty="0" smtClean="0"/>
              <a:t>: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/>
              <a:t>«Живое рядом с нами»</a:t>
            </a: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165173"/>
            <a:ext cx="1628239" cy="192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20073" y="371703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Уголок уединения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88562" y="3888174"/>
            <a:ext cx="2271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Спортивный уголок</a:t>
            </a:r>
            <a:endParaRPr lang="ru-RU" sz="1200" dirty="0"/>
          </a:p>
        </p:txBody>
      </p:sp>
      <p:pic>
        <p:nvPicPr>
          <p:cNvPr id="19" name="Picture 9" descr="C:\Users\Детский сад\Downloads\IMG_20200330_1534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1" b="13539"/>
          <a:stretch/>
        </p:blipFill>
        <p:spPr bwMode="auto">
          <a:xfrm>
            <a:off x="122270" y="1063121"/>
            <a:ext cx="2046101" cy="1945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Детский сад\Downloads\IMG_20200330_1535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914" y="937124"/>
            <a:ext cx="2011546" cy="268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138" y="944789"/>
            <a:ext cx="1979493" cy="264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170" y="764704"/>
            <a:ext cx="2195743" cy="2542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369" y="4257506"/>
            <a:ext cx="1604863" cy="14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002" y="4165173"/>
            <a:ext cx="1628239" cy="192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138" y="4266406"/>
            <a:ext cx="2769215" cy="166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 descr="C:\Users\Детский сад\Downloads\IMG_20200330_1534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1" b="13539"/>
          <a:stretch/>
        </p:blipFill>
        <p:spPr bwMode="auto">
          <a:xfrm>
            <a:off x="57967" y="1063121"/>
            <a:ext cx="2046101" cy="1945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:\Users\Детский сад\Downloads\IMG_20200330_1535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7611" y="937124"/>
            <a:ext cx="2011546" cy="268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35" y="944789"/>
            <a:ext cx="1979493" cy="264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867" y="764704"/>
            <a:ext cx="2195743" cy="2542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066" y="4257506"/>
            <a:ext cx="1604863" cy="14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699" y="4165173"/>
            <a:ext cx="1628239" cy="192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6" y="4111674"/>
            <a:ext cx="1944216" cy="263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330" y="978987"/>
            <a:ext cx="3475142" cy="260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46" y="869631"/>
            <a:ext cx="3117142" cy="27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33265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Центры детской деятельности</a:t>
            </a:r>
          </a:p>
          <a:p>
            <a:pPr algn="ctr"/>
            <a:r>
              <a:rPr lang="ru-RU" dirty="0" smtClean="0"/>
              <a:t> на прогулочных участках</a:t>
            </a:r>
            <a:endParaRPr lang="ru-RU" dirty="0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3948464" cy="296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096022"/>
            <a:ext cx="1910771" cy="254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071" y="978987"/>
            <a:ext cx="3475142" cy="260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87" y="869631"/>
            <a:ext cx="3117142" cy="27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981" y="4096022"/>
            <a:ext cx="1910771" cy="254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4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32038" y="188640"/>
            <a:ext cx="8364040" cy="818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Использование современных образовательных технологий с детьми с ОВЗ </a:t>
            </a:r>
          </a:p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451" y="1563609"/>
            <a:ext cx="2803690" cy="23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1124744"/>
            <a:ext cx="3806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Технология проектной деятельности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2677" y="3902548"/>
            <a:ext cx="543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Логопедические проекты «Домашние животные» и 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/>
              <a:t>Помоги </a:t>
            </a:r>
            <a:r>
              <a:rPr lang="ru-RU" sz="1400" dirty="0" err="1"/>
              <a:t>Электроше</a:t>
            </a:r>
            <a:r>
              <a:rPr lang="ru-RU" sz="1400" dirty="0"/>
              <a:t>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367" y="4425768"/>
            <a:ext cx="2803690" cy="222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Users\User\Desktop\луковое счастье\оживи иллюстрацию\IMG_20161107_1033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8" y="1631571"/>
            <a:ext cx="3062468" cy="2185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7024" y="3842743"/>
            <a:ext cx="3805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Проект «Путешествие на Голубой </a:t>
            </a:r>
            <a:endParaRPr lang="ru-RU" sz="1400" dirty="0" smtClean="0"/>
          </a:p>
          <a:p>
            <a:pPr algn="ctr"/>
            <a:r>
              <a:rPr lang="ru-RU" sz="1400" dirty="0" smtClean="0"/>
              <a:t>стреле </a:t>
            </a:r>
            <a:r>
              <a:rPr lang="ru-RU" sz="1400" dirty="0"/>
              <a:t>по Фруктово - огородной стране</a:t>
            </a:r>
            <a:r>
              <a:rPr lang="ru-RU" sz="1400" dirty="0" smtClean="0"/>
              <a:t>» </a:t>
            </a:r>
            <a:endParaRPr lang="ru-RU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96" y="4251287"/>
            <a:ext cx="3012006" cy="227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6611" y="6465660"/>
            <a:ext cx="311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Проект «С добром в сердце» </a:t>
            </a:r>
          </a:p>
        </p:txBody>
      </p:sp>
    </p:spTree>
    <p:extLst>
      <p:ext uri="{BB962C8B-B14F-4D97-AF65-F5344CB8AC3E}">
        <p14:creationId xmlns:p14="http://schemas.microsoft.com/office/powerpoint/2010/main" val="7166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ownloads\IMG_20200327_10014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2" t="14114"/>
          <a:stretch/>
        </p:blipFill>
        <p:spPr bwMode="auto">
          <a:xfrm>
            <a:off x="4909319" y="2708920"/>
            <a:ext cx="3341507" cy="3361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кий сад\Downloads\IMG_20200327_10072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52" b="12955"/>
          <a:stretch/>
        </p:blipFill>
        <p:spPr bwMode="auto">
          <a:xfrm>
            <a:off x="1131842" y="3717032"/>
            <a:ext cx="2811355" cy="2927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етский сад\Downloads\IMG_20200327_10030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3" t="13464"/>
          <a:stretch/>
        </p:blipFill>
        <p:spPr bwMode="auto">
          <a:xfrm>
            <a:off x="755575" y="238799"/>
            <a:ext cx="2359143" cy="299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211960" y="532676"/>
            <a:ext cx="4464496" cy="1202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Технология развивающего обучения </a:t>
            </a:r>
          </a:p>
          <a:p>
            <a:pPr algn="ctr"/>
            <a:r>
              <a:rPr lang="ru-RU" dirty="0"/>
              <a:t>в развитии словесно – </a:t>
            </a:r>
          </a:p>
          <a:p>
            <a:pPr algn="ctr"/>
            <a:r>
              <a:rPr lang="ru-RU" dirty="0"/>
              <a:t>логической памяти у детей с ОВЗ</a:t>
            </a:r>
          </a:p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572000" y="2060848"/>
            <a:ext cx="3353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Упражнение «Подбери к картинке схему»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314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/>
              <a:t>Игра« </a:t>
            </a:r>
            <a:r>
              <a:rPr lang="ru-RU" sz="1400" dirty="0"/>
              <a:t>Подбери подходящие по смыслу картинки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7582" y="6193131"/>
            <a:ext cx="3567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/>
              <a:t>Упражнение «Узнай </a:t>
            </a:r>
            <a:r>
              <a:rPr lang="ru-RU" sz="1400" dirty="0"/>
              <a:t>предмет по описанию»</a:t>
            </a:r>
          </a:p>
        </p:txBody>
      </p:sp>
    </p:spTree>
    <p:extLst>
      <p:ext uri="{BB962C8B-B14F-4D97-AF65-F5344CB8AC3E}">
        <p14:creationId xmlns:p14="http://schemas.microsoft.com/office/powerpoint/2010/main" val="37924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436096" y="476672"/>
            <a:ext cx="2875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Технология </a:t>
            </a:r>
            <a:r>
              <a:rPr lang="ru-RU" dirty="0" smtClean="0"/>
              <a:t>«</a:t>
            </a:r>
            <a:r>
              <a:rPr lang="ru-RU" dirty="0" err="1"/>
              <a:t>М</a:t>
            </a:r>
            <a:r>
              <a:rPr lang="ru-RU" dirty="0" err="1" smtClean="0"/>
              <a:t>ульттерапия</a:t>
            </a:r>
            <a:r>
              <a:rPr lang="ru-RU" dirty="0"/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803440"/>
            <a:ext cx="280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Технология </a:t>
            </a:r>
            <a:r>
              <a:rPr lang="ru-RU" dirty="0" err="1"/>
              <a:t>сказкотерапия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07"/>
          <a:stretch/>
        </p:blipFill>
        <p:spPr bwMode="auto">
          <a:xfrm>
            <a:off x="5424066" y="1066961"/>
            <a:ext cx="3073905" cy="209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090" y="4379397"/>
            <a:ext cx="2439718" cy="173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717" y="3567499"/>
            <a:ext cx="1220753" cy="15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427" y="5108605"/>
            <a:ext cx="2107429" cy="159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83" y="1412776"/>
            <a:ext cx="2857716" cy="191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87459" y="230451"/>
            <a:ext cx="4546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Технология синестезии в </a:t>
            </a:r>
            <a:r>
              <a:rPr lang="ru-RU" dirty="0" smtClean="0"/>
              <a:t>театрализованной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деятельности с детьми с ОВЗ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59" y="3541001"/>
            <a:ext cx="311788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7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кинез\IMG_20200327_1555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94" y="1315654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 кинез\IMG_20200327_1557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582" y="4293096"/>
            <a:ext cx="3013041" cy="2259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кинез\IMG_20200327_155815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947" y="1340768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305" y="336976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err="1" smtClean="0"/>
              <a:t>Кинезиологические</a:t>
            </a:r>
            <a:r>
              <a:rPr lang="ru-RU" dirty="0" smtClean="0"/>
              <a:t> упражнения </a:t>
            </a:r>
            <a:endParaRPr lang="ru-RU" dirty="0"/>
          </a:p>
          <a:p>
            <a:pPr algn="ctr"/>
            <a:r>
              <a:rPr lang="ru-RU" dirty="0" smtClean="0"/>
              <a:t>«Ухо-нос», «Кулак- ребро-ладонь»</a:t>
            </a:r>
            <a:endParaRPr lang="ru-RU" dirty="0"/>
          </a:p>
        </p:txBody>
      </p:sp>
      <p:pic>
        <p:nvPicPr>
          <p:cNvPr id="4101" name="Picture 5" descr="C:\Users\Детский сад\Downloads\IMG_20200327_155647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098619" cy="232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55776" y="116632"/>
            <a:ext cx="439248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Технология «</a:t>
            </a:r>
            <a:r>
              <a:rPr lang="ru-RU" b="1" dirty="0" err="1">
                <a:solidFill>
                  <a:schemeClr val="bg1"/>
                </a:solidFill>
              </a:rPr>
              <a:t>Кинезиология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:\2012-2016 год\Старые документы\2014-2015\ЦИРК\цирк1\SAM_170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69" r="23457"/>
          <a:stretch/>
        </p:blipFill>
        <p:spPr bwMode="auto">
          <a:xfrm>
            <a:off x="6020325" y="906834"/>
            <a:ext cx="2800147" cy="2154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0353"/>
            <a:ext cx="2743355" cy="2215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689" y="2295310"/>
            <a:ext cx="2639844" cy="203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7278" y="1707171"/>
            <a:ext cx="3728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Артикуляционная гимнастика для языка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46255" y="5820718"/>
            <a:ext cx="2246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Звуковой анализ слова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5922483"/>
            <a:ext cx="2795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Игра «Назови  друга ласково»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28" y="3037662"/>
            <a:ext cx="345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Артикуляционная гимнастика для губ</a:t>
            </a:r>
            <a:endParaRPr lang="ru-RU" sz="1600" dirty="0"/>
          </a:p>
        </p:txBody>
      </p:sp>
      <p:pic>
        <p:nvPicPr>
          <p:cNvPr id="3074" name="Picture 2" descr="C:\Users\Детский сад\Downloads\IMG_20200326_10245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07" r="6087" b="11665"/>
          <a:stretch/>
        </p:blipFill>
        <p:spPr bwMode="auto">
          <a:xfrm>
            <a:off x="276076" y="1064069"/>
            <a:ext cx="2191202" cy="234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0"/>
            <a:ext cx="8955633" cy="76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Индивидуально -подгрупповая  образовательная деятельность  учителя-логопеда с детьми с </a:t>
            </a:r>
            <a:r>
              <a:rPr lang="ru-RU" dirty="0" smtClean="0">
                <a:solidFill>
                  <a:schemeClr val="bg1"/>
                </a:solidFill>
              </a:rPr>
              <a:t>ТНР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722" y="3376322"/>
            <a:ext cx="34559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778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582</Words>
  <Application>Microsoft Office PowerPoint</Application>
  <PresentationFormat>Экран (4:3)</PresentationFormat>
  <Paragraphs>122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3_Трек</vt:lpstr>
      <vt:lpstr>6_Трек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Админ</cp:lastModifiedBy>
  <cp:revision>111</cp:revision>
  <dcterms:created xsi:type="dcterms:W3CDTF">2020-03-24T06:03:09Z</dcterms:created>
  <dcterms:modified xsi:type="dcterms:W3CDTF">2021-04-12T17:03:48Z</dcterms:modified>
</cp:coreProperties>
</file>