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6" r:id="rId3"/>
    <p:sldId id="270" r:id="rId4"/>
    <p:sldId id="271" r:id="rId5"/>
    <p:sldId id="269" r:id="rId6"/>
    <p:sldId id="272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FBE5-9C88-40F1-876F-681D910F53C9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47DB-771A-4AB8-BD9D-A730CE7C398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8864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FBE5-9C88-40F1-876F-681D910F53C9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47DB-771A-4AB8-BD9D-A730CE7C3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659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FBE5-9C88-40F1-876F-681D910F53C9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47DB-771A-4AB8-BD9D-A730CE7C3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17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FBE5-9C88-40F1-876F-681D910F53C9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47DB-771A-4AB8-BD9D-A730CE7C3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97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FBE5-9C88-40F1-876F-681D910F53C9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47DB-771A-4AB8-BD9D-A730CE7C398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55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FBE5-9C88-40F1-876F-681D910F53C9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47DB-771A-4AB8-BD9D-A730CE7C3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3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FBE5-9C88-40F1-876F-681D910F53C9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47DB-771A-4AB8-BD9D-A730CE7C3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82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FBE5-9C88-40F1-876F-681D910F53C9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47DB-771A-4AB8-BD9D-A730CE7C3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16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FBE5-9C88-40F1-876F-681D910F53C9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47DB-771A-4AB8-BD9D-A730CE7C3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03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376FBE5-9C88-40F1-876F-681D910F53C9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BD47DB-771A-4AB8-BD9D-A730CE7C3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11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FBE5-9C88-40F1-876F-681D910F53C9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47DB-771A-4AB8-BD9D-A730CE7C3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31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376FBE5-9C88-40F1-876F-681D910F53C9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ABD47DB-771A-4AB8-BD9D-A730CE7C3987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64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526" y="498765"/>
            <a:ext cx="11651673" cy="4990130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Детский сад «Ягодка» ГБОУ СОШ №11 г. 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Кинеля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sz="40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Электронный образовательный маршрут </a:t>
            </a:r>
            <a:br>
              <a:rPr lang="ru-RU" sz="40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sz="40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sz="40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5500" b="1" dirty="0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«Что нужно знать?» </a:t>
            </a:r>
            <a:r>
              <a:rPr lang="ru-RU" sz="5500" dirty="0"/>
              <a:t/>
            </a:r>
            <a:br>
              <a:rPr lang="ru-RU" sz="5500" dirty="0"/>
            </a:br>
            <a:r>
              <a:rPr lang="ru-RU" sz="5500" dirty="0" smtClean="0"/>
              <a:t/>
            </a:r>
            <a:br>
              <a:rPr lang="ru-RU" sz="5500" dirty="0" smtClean="0"/>
            </a:br>
            <a:endParaRPr lang="ru-RU" sz="55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93858" y="5220233"/>
            <a:ext cx="7535007" cy="10111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подготовили воспитатели группы «Клубничка»</a:t>
            </a:r>
          </a:p>
          <a:p>
            <a:pPr algn="ctr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Котова И.Г. и Иванникова В.Н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95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164" y="191346"/>
            <a:ext cx="11086407" cy="271549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		 </a:t>
            </a:r>
            <a:br>
              <a:rPr lang="ru-RU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Сегодня познакомим Вас с различными образовательными областями, над которыми мы работали в старшей группе «Клубничка» в течение года. </a:t>
            </a:r>
            <a:r>
              <a:rPr lang="ru-RU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Давайте совместно продолжать работу по формированию  у дошкольников знаний и умений; воспитанию у них нравственных качеств.</a:t>
            </a:r>
            <a:endParaRPr lang="ru-RU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436" y="3075709"/>
            <a:ext cx="6954982" cy="3144981"/>
          </a:xfr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-180109" y="1246908"/>
            <a:ext cx="8825345" cy="3021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		Уважаемые родители! </a:t>
            </a:r>
            <a:br>
              <a:rPr lang="ru-RU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endParaRPr lang="ru-RU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389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0947" y="268463"/>
            <a:ext cx="11554689" cy="54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ru-RU" sz="25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Образовательная область </a:t>
            </a:r>
            <a:r>
              <a:rPr lang="ru-RU" sz="25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«Социально-коммуникативное </a:t>
            </a:r>
            <a:r>
              <a:rPr lang="ru-RU" sz="25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sz="25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»</a:t>
            </a:r>
          </a:p>
          <a:p>
            <a:pPr algn="ctr">
              <a:spcAft>
                <a:spcPts val="1000"/>
              </a:spcAft>
            </a:pPr>
            <a:r>
              <a:rPr lang="ru-RU" sz="25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</a:t>
            </a:r>
            <a:r>
              <a:rPr lang="ru-RU" sz="25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детьми нужно продолжать:</a:t>
            </a:r>
            <a:endParaRPr lang="ru-RU" sz="25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уверенность в себе, умение отстаивать собственное мнение, доверять своим чувствам;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развивать положительное </a:t>
            </a: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отношение ребёнка к себе, к другим людям и окружающему миру;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Формировать чувство </a:t>
            </a: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собственного достоинства, осознание своих прав и свобод (иметь собственное мнение, выбирать друзей, игрушки, виды деятельности); </a:t>
            </a:r>
            <a:endParaRPr lang="ru-RU" sz="2400" dirty="0" smtClean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проявлять </a:t>
            </a: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ответственность за друга, общее дело, данное слово;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бережное отношение к своей семье, к детскому саду, к родному городу, к родному краю и стране.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знать традиции семьи, любимые занятия членов своей семьи </a:t>
            </a:r>
          </a:p>
        </p:txBody>
      </p:sp>
    </p:spTree>
    <p:extLst>
      <p:ext uri="{BB962C8B-B14F-4D97-AF65-F5344CB8AC3E}">
        <p14:creationId xmlns:p14="http://schemas.microsoft.com/office/powerpoint/2010/main" val="231698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7093" y="476281"/>
            <a:ext cx="11720944" cy="5747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ru-RU" sz="25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Образовательная область </a:t>
            </a:r>
            <a:r>
              <a:rPr lang="ru-RU" sz="25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«Социально-коммуникативное </a:t>
            </a:r>
            <a:r>
              <a:rPr lang="ru-RU" sz="25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sz="25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»</a:t>
            </a:r>
          </a:p>
          <a:p>
            <a:pPr algn="ctr">
              <a:spcAft>
                <a:spcPts val="1000"/>
              </a:spcAft>
            </a:pPr>
            <a:r>
              <a:rPr lang="ru-RU" sz="25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</a:t>
            </a:r>
            <a:r>
              <a:rPr lang="ru-RU" sz="25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детьми нужно продолжать:</a:t>
            </a:r>
          </a:p>
          <a:p>
            <a:pPr algn="ctr">
              <a:spcAft>
                <a:spcPts val="1000"/>
              </a:spcAft>
            </a:pPr>
            <a:endParaRPr lang="ru-RU" sz="25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5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знакомить с людьми творческих профессий: художниками, дизайнерами, писателями и поэтами, композиторами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ru-RU" sz="2500" dirty="0" smtClean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5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одеваться и раздеваться, аккуратно складывают в шкаф одежду, сушить мокрые вещи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5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помогать поддерживать порядок: протирать и мыть игрушки, строительный материал.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5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помогать наводить порядок на улице: подметать мусор, зимой убирали снег, весной произвести посадки, поливать деревья, цветы и кустарники.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5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убирать </a:t>
            </a:r>
            <a:r>
              <a:rPr lang="ru-RU" sz="25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постель после сна; </a:t>
            </a:r>
            <a:r>
              <a:rPr lang="ru-RU" sz="25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сервировать </a:t>
            </a:r>
            <a:r>
              <a:rPr lang="ru-RU" sz="25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стол и </a:t>
            </a:r>
            <a:r>
              <a:rPr lang="ru-RU" sz="25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раскладывать посуду</a:t>
            </a:r>
            <a:endParaRPr lang="ru-RU" sz="2500" dirty="0">
              <a:effectLst/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55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4073" y="199190"/>
            <a:ext cx="11637817" cy="6911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ru-RU" sz="25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Образовательная область </a:t>
            </a:r>
            <a:r>
              <a:rPr lang="ru-RU" sz="25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«Познавательное развитие»</a:t>
            </a:r>
          </a:p>
          <a:p>
            <a:pPr algn="ctr">
              <a:spcAft>
                <a:spcPts val="1000"/>
              </a:spcAft>
            </a:pPr>
            <a:r>
              <a:rPr lang="ru-RU" sz="28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необходимо:</a:t>
            </a:r>
            <a:endParaRPr lang="ru-RU" sz="2500" b="1" dirty="0" smtClean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ru-RU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шестом году жизни у детей проявляется поиск собственного пути в познании огромного и удивительного окружающего мира, что позволяет старшему дошкольнику проявить творчество и ощутить успешность в процессе практического познания. </a:t>
            </a:r>
            <a:r>
              <a:rPr lang="ru-RU" sz="2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общие познавательные способности (наблюдать, описывать, сравнивать, строить предположения и предлагать способы проверки);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различать </a:t>
            </a: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цвета: красный, синий, коричневый, зеленый, желтый, белый, черный, розовый, голубой, серый, </a:t>
            </a: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и др. а </a:t>
            </a: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также их оттенки.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рассказывать </a:t>
            </a: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 предметах, облегчающих труд человека в быту, создающих </a:t>
            </a: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комфорт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создавать  </a:t>
            </a: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условия для экспериментирования </a:t>
            </a: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 природным, искусственным, бросовым материалом, простейшим оборудованием для проведения опытов.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стимулировать </a:t>
            </a: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детей в процессе эксперимента самостоятельно выстраивать гипотезу, сравнивать её с окончательными результатами (если бросить лёд в стакан с водой, то он: утонет, будет плавать, растворится, растает</a:t>
            </a:r>
            <a:r>
              <a:rPr lang="ru-RU" sz="21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8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0219" y="365444"/>
            <a:ext cx="11388436" cy="6454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ru-RU" sz="25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Образовательная область </a:t>
            </a:r>
            <a:r>
              <a:rPr lang="ru-RU" sz="25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«Познавательное развитие»</a:t>
            </a:r>
            <a:endParaRPr lang="ru-RU" sz="25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ru-RU" sz="25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н</a:t>
            </a:r>
            <a:r>
              <a:rPr lang="ru-RU" sz="25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еобходимо:</a:t>
            </a:r>
          </a:p>
          <a:p>
            <a:pPr algn="ctr">
              <a:spcAft>
                <a:spcPts val="1000"/>
              </a:spcAft>
            </a:pPr>
            <a:endParaRPr lang="ru-RU" sz="2500" b="1" dirty="0" smtClean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обобщённые способы формообразования в процессе конструирования из бумаги: закручивание прямоугольника в цилиндр, круга в тупой конус; гармошка, веер.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бережно относиться к живой и неживой природе; экономно расходовать воду, бумагу, продукты.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расширять </a:t>
            </a: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представления о диких животных, птицах, животных жарких стран: где живут, как добывают пищу, готовятся к зимовке.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знать </a:t>
            </a: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порядковый счёт </a:t>
            </a: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в пределах 10, </a:t>
            </a: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различать </a:t>
            </a: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вопросы «Сколько?», «Который?» («Какой?») и правильно </a:t>
            </a: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отвечать </a:t>
            </a: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на них.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ф</a:t>
            </a: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ормировать умение ориентироваться на бумаге (в середине, вверху-внизу), решать и составлять логические задачи.</a:t>
            </a:r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52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0219" y="365444"/>
            <a:ext cx="11388436" cy="5968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ru-RU" sz="25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Образовательная область </a:t>
            </a:r>
            <a:r>
              <a:rPr lang="ru-RU" sz="25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«Речевое развитие»</a:t>
            </a:r>
            <a:endParaRPr lang="ru-RU" sz="25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ru-RU" sz="25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в</a:t>
            </a:r>
            <a:r>
              <a:rPr lang="ru-RU" sz="25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ажно, чтобы дети:</a:t>
            </a:r>
          </a:p>
          <a:p>
            <a:pPr algn="ctr">
              <a:spcAft>
                <a:spcPts val="1000"/>
              </a:spcAft>
            </a:pPr>
            <a:endParaRPr lang="ru-RU" sz="2500" b="1" dirty="0" smtClean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5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выражали </a:t>
            </a:r>
            <a:r>
              <a:rPr lang="ru-RU" sz="25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свои чувства и намерения с помощью речевых и неречевых средств, </a:t>
            </a:r>
            <a:r>
              <a:rPr lang="ru-RU" sz="25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владели </a:t>
            </a:r>
            <a:r>
              <a:rPr lang="ru-RU" sz="25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правилами ведения диалога.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5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умели образовывать  однокоренные слова </a:t>
            </a:r>
            <a:r>
              <a:rPr lang="ru-RU" sz="25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и </a:t>
            </a:r>
            <a:r>
              <a:rPr lang="ru-RU" sz="25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слова </a:t>
            </a:r>
            <a:r>
              <a:rPr lang="ru-RU" sz="25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 приставками (забежал, выбежал, перебежал)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5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строить </a:t>
            </a:r>
            <a:r>
              <a:rPr lang="ru-RU" sz="25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связную речь без пауз, запинок, повторений, неточностей словоупотребления.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5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строили </a:t>
            </a:r>
            <a:r>
              <a:rPr lang="ru-RU" sz="25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связный рассказ о предмете, по сюжетной картине 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5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пересказывали </a:t>
            </a:r>
            <a:r>
              <a:rPr lang="ru-RU" sz="25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и драматизировали небольшие литературные произведения (чтение стихов, пение песен, инсценировка) </a:t>
            </a:r>
          </a:p>
          <a:p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32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98763" y="304800"/>
            <a:ext cx="11430001" cy="5924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ru-RU" sz="25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Образовательная область </a:t>
            </a:r>
            <a:r>
              <a:rPr lang="ru-RU" sz="25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«Художественно-эстетическое развитие»</a:t>
            </a:r>
            <a:endParaRPr lang="ru-RU" sz="25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Совершенствовать знания о декоративно-прикладном искусстве </a:t>
            </a:r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(на основе региональных особенностей); с другими видами декоративно-прикладного искусства (фарфоровые и керамические изделия, ювелирное искусство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в рисовании: 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оздавать рисунки</a:t>
            </a:r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декоративные предметные и сюжетные композиции на темы окружающей жизни, литературных произведений.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родолжать знакомить с росписью </a:t>
            </a:r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городецких, хохломских, гжельских </a:t>
            </a:r>
            <a:r>
              <a:rPr lang="ru-RU" sz="2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мастеров, понимать </a:t>
            </a:r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особенности их росписи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совершенствовать </a:t>
            </a:r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технику рисования кистью, </a:t>
            </a:r>
            <a:r>
              <a:rPr lang="ru-RU" sz="2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усиливать или ослаблять нажим на кисть, делать плавные повороты или повороты под определённым углом.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смешивать </a:t>
            </a:r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краски, разбелять и затемнять цветовые тона. Совершенствовали технику рисования цветными карандашами, </a:t>
            </a:r>
            <a:r>
              <a:rPr lang="ru-RU" sz="2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понимать зависимость получения насыщенности тона от силы нажима на карандаш.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Необходимо чтобы дети вырезали симметричные формы </a:t>
            </a:r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из листа, сложенного вдвое; нескольких одинаковых форм из листа, сложенного гармошкой;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15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12617" y="471055"/>
            <a:ext cx="11430001" cy="5173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ru-RU" sz="25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Образовательная область </a:t>
            </a:r>
            <a:r>
              <a:rPr lang="ru-RU" sz="25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«Художественно-эстетическое развитие»</a:t>
            </a:r>
            <a:endParaRPr lang="ru-RU" sz="25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в лепке: </a:t>
            </a:r>
          </a:p>
          <a:p>
            <a:pPr algn="ctr">
              <a:spcAft>
                <a:spcPts val="1000"/>
              </a:spcAft>
            </a:pPr>
            <a:endParaRPr lang="ru-RU" sz="2400" b="1" dirty="0" smtClean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лепить </a:t>
            </a: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различные предметы, передавая их форму, пропорции, позы и движения </a:t>
            </a: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фигур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раскатывать </a:t>
            </a: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прямыми и круговыми движениями ладоней, с большим усилением нажима на внешнюю сторону ладоней; оттягивать (вытягивать), вдавливать, заглаживать, примазывать. </a:t>
            </a:r>
            <a:endParaRPr lang="ru-RU" sz="2400" dirty="0" smtClean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2400" dirty="0" smtClean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арьировать </a:t>
            </a: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технику работы стекой: </a:t>
            </a: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деление </a:t>
            </a: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на части, надрезание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08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234</TotalTime>
  <Words>482</Words>
  <Application>Microsoft Office PowerPoint</Application>
  <PresentationFormat>Широкоэкранный</PresentationFormat>
  <Paragraphs>65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Calibri</vt:lpstr>
      <vt:lpstr>Calibri Light</vt:lpstr>
      <vt:lpstr>Cambria Math</vt:lpstr>
      <vt:lpstr>Times New Roman</vt:lpstr>
      <vt:lpstr>Wingdings</vt:lpstr>
      <vt:lpstr>Ретро</vt:lpstr>
      <vt:lpstr>Детский сад «Ягодка» ГБОУ СОШ №11 г. Кинеля Электронный образовательный маршрут     «Что нужно знать?»   </vt:lpstr>
      <vt:lpstr>        Сегодня познакомим Вас с различными образовательными областями, над которыми мы работали в старшей группе «Клубничка» в течение года.  Давайте совместно продолжать работу по формированию  у дошкольников знаний и умений; воспитанию у них нравственных качеств.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18</cp:revision>
  <dcterms:created xsi:type="dcterms:W3CDTF">2020-04-08T06:29:54Z</dcterms:created>
  <dcterms:modified xsi:type="dcterms:W3CDTF">2021-06-07T11:48:30Z</dcterms:modified>
</cp:coreProperties>
</file>